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9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2" r:id="rId3"/>
    <p:sldId id="403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9" r:id="rId18"/>
    <p:sldId id="420" r:id="rId19"/>
    <p:sldId id="421" r:id="rId20"/>
    <p:sldId id="422" r:id="rId21"/>
    <p:sldId id="423" r:id="rId22"/>
    <p:sldId id="424" r:id="rId23"/>
    <p:sldId id="425" r:id="rId24"/>
    <p:sldId id="426" r:id="rId25"/>
    <p:sldId id="427" r:id="rId26"/>
    <p:sldId id="428" r:id="rId27"/>
    <p:sldId id="429" r:id="rId28"/>
    <p:sldId id="430" r:id="rId29"/>
    <p:sldId id="29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4E79CA3-2981-4122-81DE-402D03C70406}">
          <p14:sldIdLst>
            <p14:sldId id="256"/>
            <p14:sldId id="272"/>
            <p14:sldId id="403"/>
            <p14:sldId id="405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</p14:sldIdLst>
        </p14:section>
        <p14:section name="Untitled Section" id="{DCC83278-1E1E-47B5-9740-8C32E0A285CE}">
          <p14:sldIdLst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FF"/>
    <a:srgbClr val="FF6600"/>
    <a:srgbClr val="6600FF"/>
    <a:srgbClr val="CC3300"/>
    <a:srgbClr val="660066"/>
    <a:srgbClr val="F0F0F0"/>
    <a:srgbClr val="00FFCC"/>
    <a:srgbClr val="FF99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02" autoAdjust="0"/>
  </p:normalViewPr>
  <p:slideViewPr>
    <p:cSldViewPr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 altLang="th-TH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67A06EF-FC7D-464B-9599-B1F8D581DC5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5955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31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4422-12D4-45BB-90BC-D692B72B9767}" type="slidenum">
              <a:rPr lang="th-TH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10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F7C60FF-9D5E-4669-B1C1-70192814E5D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01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25E7A32E-220B-4C4C-996D-9984EF5DEF5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091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73F5909-BA4A-4F15-9805-8B6CA4093C6E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4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66A67CC-1C24-4EF7-8B9F-A8C629680DE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D475037-EF0F-4DE9-8899-94B158CE2FF0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1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BE6D496-A9DF-4D7B-9E77-84FBDE54F8D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350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5070FDD-917B-40D7-92BE-0A5626CDE26D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29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3E5F3B0-A7D7-4044-AA04-752A986E391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4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altLang="th-TH"/>
              <a:t>Page </a:t>
            </a:r>
            <a:fld id="{BD56D704-6125-49DC-821E-B204482A4C0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2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C6EB00C8-658B-46C3-92B3-516152788597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3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th-TH" altLang="th-TH"/>
              <a:t>Page </a:t>
            </a:r>
            <a:fld id="{FA826FF0-53E0-4EE1-96B6-C01459BFB4FC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5880" y="1772168"/>
            <a:ext cx="4603346" cy="1585472"/>
          </a:xfrm>
          <a:noFill/>
          <a:ln/>
        </p:spPr>
        <p:txBody>
          <a:bodyPr>
            <a:noAutofit/>
          </a:bodyPr>
          <a:lstStyle/>
          <a:p>
            <a:pPr algn="r"/>
            <a:r>
              <a:rPr lang="en-US" altLang="th-TH" sz="5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6  </a:t>
            </a:r>
            <a:br>
              <a:rPr lang="en-US" altLang="th-TH" sz="5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en-US" sz="5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Metrics</a:t>
            </a:r>
            <a:endParaRPr lang="th-TH" altLang="th-TH" sz="5400" b="1" dirty="0">
              <a:solidFill>
                <a:srgbClr val="6600FF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360" y="4869160"/>
            <a:ext cx="8568952" cy="1988840"/>
          </a:xfrm>
          <a:noFill/>
          <a:ln/>
        </p:spPr>
        <p:txBody>
          <a:bodyPr>
            <a:normAutofit/>
          </a:bodyPr>
          <a:lstStyle/>
          <a:p>
            <a:pPr algn="l"/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Assit.prof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Juthawut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Chantharamalee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algn="l"/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Curriculum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l"/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Faculty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 and Technology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,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Suan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Dusit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University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92BACC-8E76-4958-AAD9-913100281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9896" y="2564904"/>
            <a:ext cx="5988452" cy="2994226"/>
          </a:xfrm>
          <a:prstGeom prst="rect">
            <a:avLst/>
          </a:prstGeom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832" y="908720"/>
            <a:ext cx="7772400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Project Metrics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Project Metrics are the measures of Software Project and are used to monitor and control the project. They enable a software project manager to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Minimize the development time by making the adjustments necessary to avoid delays and potential  problems and risks.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Assess product quality on an ongoing basis &amp; modify the technical approach to improve quality.</a:t>
            </a:r>
          </a:p>
        </p:txBody>
      </p:sp>
    </p:spTree>
    <p:extLst>
      <p:ext uri="{BB962C8B-B14F-4D97-AF65-F5344CB8AC3E}">
        <p14:creationId xmlns:p14="http://schemas.microsoft.com/office/powerpoint/2010/main" val="2198703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199456" y="1772816"/>
            <a:ext cx="9937104" cy="4680520"/>
          </a:xfrm>
        </p:spPr>
        <p:txBody>
          <a:bodyPr>
            <a:normAutofit/>
          </a:bodyPr>
          <a:lstStyle/>
          <a:p>
            <a:pPr algn="thaiDist"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Used in estimation techniques &amp; other technical work.</a:t>
            </a:r>
          </a:p>
          <a:p>
            <a:pPr algn="thaiDist"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Metrics collected from past projects are used as a basis from which effort and time estimates are made for current software project.</a:t>
            </a:r>
          </a:p>
          <a:p>
            <a:pPr algn="thaiDist"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As a project proceeds, actual values of human effort &amp; calendar time expended are compared to the original estimates.</a:t>
            </a:r>
          </a:p>
          <a:p>
            <a:pPr algn="thaiDist"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This data is used by the project manager to monitor &amp; control the project.</a:t>
            </a:r>
          </a:p>
        </p:txBody>
      </p:sp>
    </p:spTree>
    <p:extLst>
      <p:ext uri="{BB962C8B-B14F-4D97-AF65-F5344CB8AC3E}">
        <p14:creationId xmlns:p14="http://schemas.microsoft.com/office/powerpoint/2010/main" val="1586235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Product metrics are measures of the software product at any stage of its development, from requirements to installed system.  Product metrics may measure: </a:t>
            </a:r>
          </a:p>
          <a:p>
            <a:pPr lvl="1" algn="thaiDist">
              <a:buFont typeface="Wingdings" panose="05000000000000000000" pitchFamily="2" charset="2"/>
              <a:buChar char="§"/>
            </a:pPr>
            <a:r>
              <a:rPr lang="en-US" alt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the complexity of the software design</a:t>
            </a:r>
          </a:p>
          <a:p>
            <a:pPr lvl="1" algn="thaiDist">
              <a:buFont typeface="Wingdings" panose="05000000000000000000" pitchFamily="2" charset="2"/>
              <a:buChar char="§"/>
            </a:pPr>
            <a:r>
              <a:rPr lang="en-US" alt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the size of the final program</a:t>
            </a:r>
          </a:p>
          <a:p>
            <a:pPr lvl="1" algn="thaiDist">
              <a:buFont typeface="Wingdings" panose="05000000000000000000" pitchFamily="2" charset="2"/>
              <a:buChar char="§"/>
            </a:pPr>
            <a:r>
              <a:rPr lang="en-US" alt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the number of pages of documentation produced</a:t>
            </a:r>
          </a:p>
        </p:txBody>
      </p:sp>
    </p:spTree>
    <p:extLst>
      <p:ext uri="{BB962C8B-B14F-4D97-AF65-F5344CB8AC3E}">
        <p14:creationId xmlns:p14="http://schemas.microsoft.com/office/powerpoint/2010/main" val="2849382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836712"/>
            <a:ext cx="7772400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Types of Software Measurements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199456" y="1772816"/>
            <a:ext cx="10369152" cy="4114800"/>
          </a:xfrm>
        </p:spPr>
        <p:txBody>
          <a:bodyPr>
            <a:normAutofit/>
          </a:bodyPr>
          <a:lstStyle/>
          <a:p>
            <a:r>
              <a:rPr lang="en-US" altLang="th-TH" sz="28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Direct measures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Easy to collect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E.g. Cost, Effort, Lines of codes (LOC), Execution Speed, Memory size, Defects etc.</a:t>
            </a:r>
          </a:p>
          <a:p>
            <a:r>
              <a:rPr lang="en-US" altLang="th-TH" sz="28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Indirect measures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More difficult to assess &amp; can be measured indirectly only.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Quality, Functionality, Complexity, Reliability, Efficiency, Maintainability etc.</a:t>
            </a:r>
          </a:p>
          <a:p>
            <a:endParaRPr lang="en-US" alt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746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An example</a:t>
            </a:r>
          </a:p>
        </p:txBody>
      </p:sp>
      <p:sp>
        <p:nvSpPr>
          <p:cNvPr id="25603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 different project teams are working to record errors in a software process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Team A – Finds 342 errors during software process before release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Team B- Finds 184 errors</a:t>
            </a:r>
          </a:p>
        </p:txBody>
      </p:sp>
      <p:sp>
        <p:nvSpPr>
          <p:cNvPr id="25604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Which team do you think is more effective in finding errors?</a:t>
            </a:r>
          </a:p>
        </p:txBody>
      </p:sp>
    </p:spTree>
    <p:extLst>
      <p:ext uri="{BB962C8B-B14F-4D97-AF65-F5344CB8AC3E}">
        <p14:creationId xmlns:p14="http://schemas.microsoft.com/office/powerpoint/2010/main" val="3553671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764704"/>
            <a:ext cx="7702624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Normalization of Metrics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127448" y="1772816"/>
            <a:ext cx="9540552" cy="4536504"/>
          </a:xfrm>
        </p:spPr>
        <p:txBody>
          <a:bodyPr>
            <a:normAutofit/>
          </a:bodyPr>
          <a:lstStyle/>
          <a:p>
            <a:pPr algn="thaiDist">
              <a:buFont typeface="Wingdings" panose="05000000000000000000" pitchFamily="2" charset="2"/>
              <a:buChar char="§"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To answer this we need to know the size &amp; complexity of the projects.</a:t>
            </a:r>
          </a:p>
          <a:p>
            <a:pPr algn="thaiDist">
              <a:buFont typeface="Wingdings" panose="05000000000000000000" pitchFamily="2" charset="2"/>
              <a:buChar char="§"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But if we normalize the measures, it is possible to compare the two</a:t>
            </a:r>
          </a:p>
          <a:p>
            <a:pPr algn="thaiDist">
              <a:buFont typeface="Wingdings" panose="05000000000000000000" pitchFamily="2" charset="2"/>
              <a:buChar char="§"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For normalization we have 2 ways</a:t>
            </a:r>
          </a:p>
          <a:p>
            <a:pPr lvl="1" algn="thaiDist"/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Size-Oriented Metrics</a:t>
            </a:r>
          </a:p>
          <a:p>
            <a:pPr lvl="1" algn="thaiDist"/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 Oriented Metrics</a:t>
            </a:r>
          </a:p>
          <a:p>
            <a:pPr algn="thaiDist"/>
            <a:endParaRPr lang="en-US" alt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615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1343472" y="1844824"/>
            <a:ext cx="8780512" cy="4114800"/>
          </a:xfrm>
        </p:spPr>
        <p:txBody>
          <a:bodyPr/>
          <a:lstStyle/>
          <a:p>
            <a:pPr marL="342900" lvl="1" indent="-342900">
              <a:buSzPct val="125000"/>
              <a:buFontTx/>
              <a:buChar char="•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Based on the “size” of the software produced</a:t>
            </a: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99456" y="898376"/>
            <a:ext cx="7702624" cy="72008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Size-Oriented Metrics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272" y="2503240"/>
            <a:ext cx="7779096" cy="315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0105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980728"/>
            <a:ext cx="10945216" cy="7718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From the above data, simple size oriented metrics can be developed for each Project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199456" y="1752600"/>
            <a:ext cx="9217024" cy="4556720"/>
          </a:xfrm>
        </p:spPr>
        <p:txBody>
          <a:bodyPr>
            <a:normAutofit fontScale="85000" lnSpcReduction="20000"/>
          </a:bodyPr>
          <a:lstStyle/>
          <a:p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Errors per KLOC</a:t>
            </a:r>
          </a:p>
          <a:p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$ per KLOC</a:t>
            </a:r>
          </a:p>
          <a:p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Pages of documentation per KLOC</a:t>
            </a:r>
          </a:p>
          <a:p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Errors per person-month</a:t>
            </a:r>
          </a:p>
          <a:p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LOC per person-month</a:t>
            </a:r>
          </a:p>
          <a:p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Advantages of Size Oriented Metrics</a:t>
            </a:r>
          </a:p>
          <a:p>
            <a:pPr lvl="1"/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LOC can be easily counted</a:t>
            </a:r>
          </a:p>
          <a:p>
            <a:pPr lvl="1"/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Many software estimation models use LOC or KLOC as input.</a:t>
            </a:r>
          </a:p>
          <a:p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Disadvantages of Size Oriented Metrics</a:t>
            </a:r>
          </a:p>
          <a:p>
            <a:pPr lvl="1"/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LOC measures are language dependent, programmer dependent</a:t>
            </a:r>
          </a:p>
          <a:p>
            <a:pPr lvl="1"/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Their use in estimation requires a lot of detail which can be difficult to achieve.</a:t>
            </a:r>
          </a:p>
          <a:p>
            <a:r>
              <a:rPr lang="en-US" altLang="th-TH" sz="2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Useful for projects with similar environment</a:t>
            </a:r>
            <a:endParaRPr lang="en-US" altLang="th-TH" sz="39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>
              <a:buFontTx/>
              <a:buNone/>
            </a:pPr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30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Function-Oriented Metrics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097280" y="1916832"/>
            <a:ext cx="10058400" cy="4114800"/>
          </a:xfrm>
        </p:spPr>
        <p:txBody>
          <a:bodyPr/>
          <a:lstStyle/>
          <a:p>
            <a:pPr algn="thaiDist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Based on “functionality” delivered by the software</a:t>
            </a:r>
          </a:p>
          <a:p>
            <a:pPr algn="thaiDist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Functionality is measured indirectly using a measure called </a:t>
            </a:r>
            <a:r>
              <a:rPr lang="en-US" altLang="th-TH" sz="3200" b="1" i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 point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</a:p>
          <a:p>
            <a:pPr algn="thaiDist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 points (FP) - derived using an empirical relationship based on countable measures of software &amp; assessments of software complexity</a:t>
            </a:r>
          </a:p>
          <a:p>
            <a:pPr algn="thaiDist"/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367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175" y="908720"/>
            <a:ext cx="10067505" cy="8286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Steps In Calculating FP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271464" y="1700808"/>
            <a:ext cx="9937103" cy="4395192"/>
          </a:xfrm>
        </p:spPr>
        <p:txBody>
          <a:bodyPr/>
          <a:lstStyle/>
          <a:p>
            <a:pPr algn="thaiDist">
              <a:buFont typeface="Monotype Sorts" pitchFamily="2" charset="2"/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Count the measurement parameters.</a:t>
            </a:r>
          </a:p>
          <a:p>
            <a:pPr algn="thaiDist">
              <a:buFont typeface="Monotype Sorts" pitchFamily="2" charset="2"/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Assess the complexity of the values.</a:t>
            </a:r>
          </a:p>
          <a:p>
            <a:pPr algn="thaiDist">
              <a:buFont typeface="Monotype Sorts" pitchFamily="2" charset="2"/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Calculate the raw FP (see next table).</a:t>
            </a:r>
          </a:p>
          <a:p>
            <a:pPr algn="thaiDist">
              <a:buFont typeface="Monotype Sorts" pitchFamily="2" charset="2"/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Rate the complexity factors to produce the complexity adjustment value (CAV)</a:t>
            </a:r>
          </a:p>
          <a:p>
            <a:pPr algn="thaiDist">
              <a:buFont typeface="Monotype Sorts" pitchFamily="2" charset="2"/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Calculate the adjusted FP as follows:</a:t>
            </a:r>
          </a:p>
          <a:p>
            <a:pPr algn="thaiDist">
              <a:buFont typeface="Monotype Sorts" pitchFamily="2" charset="2"/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	FP = raw FP x [0.65 + 0.01 x CAV]</a:t>
            </a:r>
          </a:p>
          <a:p>
            <a:pPr algn="thaiDist"/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altLang="th-TH" sz="4400" b="1" dirty="0" err="1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Outline</a:t>
            </a:r>
            <a:r>
              <a:rPr lang="th-TH" altLang="th-TH" sz="4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of </a:t>
            </a:r>
            <a:r>
              <a:rPr lang="th-TH" altLang="th-TH" sz="4400" b="1" dirty="0" err="1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this</a:t>
            </a:r>
            <a:r>
              <a:rPr lang="th-TH" altLang="th-TH" sz="4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4400" b="1" dirty="0" err="1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presentation</a:t>
            </a:r>
            <a:endParaRPr lang="th-TH" altLang="th-TH" sz="4400" b="1" dirty="0">
              <a:solidFill>
                <a:srgbClr val="6600FF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772816"/>
            <a:ext cx="9884216" cy="4114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Measurement is fundamental to any engineering discipline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Software Metrics - Broad range of measurements for computer software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Software Process - Measurement can be applied to improve it on a continuous basis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Software Project - Measurement can be applied in estimation, quality control, productivity assessment &amp; project control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5. Measurement can be used by software engineers in decision making.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Function Point Metrics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271464" y="1753384"/>
            <a:ext cx="8278688" cy="4968552"/>
          </a:xfrm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th-TH" sz="2400" b="1" u="sng" dirty="0">
                <a:latin typeface="SP SUAN DUSIT" panose="02000000000000000000" pitchFamily="2" charset="0"/>
                <a:cs typeface="SP SUAN DUSIT" panose="02000000000000000000" pitchFamily="2" charset="0"/>
              </a:rPr>
              <a:t>Parameter</a:t>
            </a: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2400" b="1" u="sng" dirty="0">
                <a:latin typeface="SP SUAN DUSIT" panose="02000000000000000000" pitchFamily="2" charset="0"/>
                <a:cs typeface="SP SUAN DUSIT" panose="02000000000000000000" pitchFamily="2" charset="0"/>
              </a:rPr>
              <a:t>Count</a:t>
            </a: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</a:t>
            </a:r>
            <a:r>
              <a:rPr lang="en-US" altLang="th-TH" sz="2400" b="1" u="sng" dirty="0">
                <a:latin typeface="SP SUAN DUSIT" panose="02000000000000000000" pitchFamily="2" charset="0"/>
                <a:cs typeface="SP SUAN DUSIT" panose="02000000000000000000" pitchFamily="2" charset="0"/>
              </a:rPr>
              <a:t>Simple</a:t>
            </a: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</a:t>
            </a:r>
            <a:r>
              <a:rPr lang="en-US" altLang="th-TH" sz="2400" b="1" u="sng" dirty="0">
                <a:latin typeface="SP SUAN DUSIT" panose="02000000000000000000" pitchFamily="2" charset="0"/>
                <a:cs typeface="SP SUAN DUSIT" panose="02000000000000000000" pitchFamily="2" charset="0"/>
              </a:rPr>
              <a:t>Average</a:t>
            </a: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</a:t>
            </a:r>
            <a:r>
              <a:rPr lang="en-US" altLang="th-TH" sz="2400" b="1" u="sng" dirty="0">
                <a:latin typeface="SP SUAN DUSIT" panose="02000000000000000000" pitchFamily="2" charset="0"/>
                <a:cs typeface="SP SUAN DUSIT" panose="02000000000000000000" pitchFamily="2" charset="0"/>
              </a:rPr>
              <a:t>Complex</a:t>
            </a:r>
            <a:endParaRPr lang="en-US" altLang="th-TH" sz="2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Inputs	      x	     3	        4		   6	=</a:t>
            </a:r>
          </a:p>
          <a:p>
            <a:pPr>
              <a:buFont typeface="Monotype Sorts" pitchFamily="2" charset="2"/>
              <a:buNone/>
            </a:pP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Outputs	      x	     4	        5		   7	=</a:t>
            </a:r>
          </a:p>
          <a:p>
            <a:pPr>
              <a:buFont typeface="Monotype Sorts" pitchFamily="2" charset="2"/>
              <a:buNone/>
            </a:pP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Inquiries	      x	     3	        4		   6	=</a:t>
            </a:r>
          </a:p>
          <a:p>
            <a:pPr>
              <a:buFont typeface="Monotype Sorts" pitchFamily="2" charset="2"/>
              <a:buNone/>
            </a:pP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Files	      x	     7	       10		  15	=</a:t>
            </a:r>
          </a:p>
          <a:p>
            <a:pPr>
              <a:buFont typeface="Monotype Sorts" pitchFamily="2" charset="2"/>
              <a:buNone/>
            </a:pP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Interfaces      x	     5	        7		  10	=</a:t>
            </a:r>
          </a:p>
          <a:p>
            <a:pPr>
              <a:buNone/>
            </a:pP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			</a:t>
            </a:r>
            <a:r>
              <a:rPr lang="en-US" altLang="th-TH" sz="28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Count-total (raw FP) </a:t>
            </a: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=</a:t>
            </a:r>
          </a:p>
          <a:p>
            <a:pPr>
              <a:buFont typeface="Monotype Sorts" pitchFamily="2" charset="2"/>
              <a:buNone/>
            </a:pPr>
            <a:r>
              <a:rPr lang="en-US" alt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248128" y="2276872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48128" y="2779440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248128" y="3283496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248128" y="3787552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248128" y="4291608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248128" y="4797152"/>
            <a:ext cx="990600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51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620688"/>
            <a:ext cx="7848600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information domain values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199456" y="1772816"/>
            <a:ext cx="9145016" cy="43231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Number of user inputs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Number of user outputs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Number of user inquiries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Number of files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Number of external interfaces</a:t>
            </a:r>
          </a:p>
        </p:txBody>
      </p:sp>
    </p:spTree>
    <p:extLst>
      <p:ext uri="{BB962C8B-B14F-4D97-AF65-F5344CB8AC3E}">
        <p14:creationId xmlns:p14="http://schemas.microsoft.com/office/powerpoint/2010/main" val="1777237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Rate Complexity Factors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199456" y="1700808"/>
            <a:ext cx="9956224" cy="4395192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For each complexity adjustment factor, give a rating on a scale of 0 to 5</a:t>
            </a:r>
          </a:p>
          <a:p>
            <a:pPr lvl="1">
              <a:buFont typeface="Monotype Sorts" pitchFamily="2" charset="2"/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0 - No influence</a:t>
            </a:r>
          </a:p>
          <a:p>
            <a:pPr lvl="1">
              <a:buFont typeface="Monotype Sorts" pitchFamily="2" charset="2"/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1 - Incidental</a:t>
            </a:r>
          </a:p>
          <a:p>
            <a:pPr lvl="1">
              <a:buFont typeface="Monotype Sorts" pitchFamily="2" charset="2"/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2 - Moderate</a:t>
            </a:r>
          </a:p>
          <a:p>
            <a:pPr lvl="1">
              <a:buFont typeface="Monotype Sorts" pitchFamily="2" charset="2"/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3 - Average</a:t>
            </a:r>
          </a:p>
          <a:p>
            <a:pPr lvl="1">
              <a:buFont typeface="Monotype Sorts" pitchFamily="2" charset="2"/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4 - Significant</a:t>
            </a:r>
          </a:p>
          <a:p>
            <a:pPr lvl="1">
              <a:buFont typeface="Monotype Sorts" pitchFamily="2" charset="2"/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5 - Essential</a:t>
            </a: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465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Complexity Adjustment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456" y="1772816"/>
            <a:ext cx="9956224" cy="4323184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Does the system require reliable backup and recovery?</a:t>
            </a:r>
          </a:p>
          <a:p>
            <a:pPr marL="0" indent="0">
              <a:buNone/>
              <a:defRPr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Are data communications required?</a:t>
            </a:r>
          </a:p>
          <a:p>
            <a:pPr marL="0" indent="0">
              <a:buNone/>
              <a:defRPr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Are there distributed processing functions?</a:t>
            </a:r>
          </a:p>
          <a:p>
            <a:pPr marL="0" indent="0">
              <a:buNone/>
              <a:defRPr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Is performance critical?</a:t>
            </a:r>
          </a:p>
          <a:p>
            <a:pPr marL="0" indent="0">
              <a:buNone/>
              <a:defRPr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Will the system run in an existing, heavily utilized operational environment?</a:t>
            </a:r>
          </a:p>
          <a:p>
            <a:pPr marL="0" indent="0">
              <a:buNone/>
              <a:defRPr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Does the system require on-line data entry?</a:t>
            </a:r>
          </a:p>
          <a:p>
            <a:pPr marL="0" indent="0">
              <a:buNone/>
              <a:defRPr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Does the on-line data entry require the input transaction to be built over multiple screens or operations?</a:t>
            </a:r>
          </a:p>
          <a:p>
            <a:pPr>
              <a:defRPr/>
            </a:pP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994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271464" y="1700808"/>
            <a:ext cx="9865096" cy="4395192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8. Are the master files updated on-line?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9. Are the inputs, outputs, files, or inquiries complex?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10. Is the internal processing complex?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11. Is the code designed to be reusable?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12. Are conversion and installation included in the design?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13. Is the system designed for multiple installations in different organizations?</a:t>
            </a:r>
          </a:p>
          <a:p>
            <a:pPr marL="0" indent="0" algn="thaiDist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14. Is the application designed to facilitate change and ease of use by the user?</a:t>
            </a:r>
          </a:p>
          <a:p>
            <a:pPr marL="609600" indent="-609600" algn="thaiDist">
              <a:buFontTx/>
              <a:buAutoNum type="arabicPeriod" startAt="8"/>
            </a:pPr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3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Complexity Adjustment Value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1199456" y="1737360"/>
            <a:ext cx="9956224" cy="43586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The rating for all the factors, F</a:t>
            </a:r>
            <a:r>
              <a:rPr lang="en-US" altLang="th-TH" sz="3200" b="1" baseline="-25000" dirty="0">
                <a:latin typeface="SP SUAN DUSIT" panose="02000000000000000000" pitchFamily="2" charset="0"/>
                <a:cs typeface="SP SUAN DUSIT" panose="02000000000000000000" pitchFamily="2" charset="0"/>
              </a:rPr>
              <a:t>1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to F</a:t>
            </a:r>
            <a:r>
              <a:rPr lang="en-US" altLang="th-TH" sz="3200" b="1" baseline="-25000" dirty="0">
                <a:latin typeface="SP SUAN DUSIT" panose="02000000000000000000" pitchFamily="2" charset="0"/>
                <a:cs typeface="SP SUAN DUSIT" panose="02000000000000000000" pitchFamily="2" charset="0"/>
              </a:rPr>
              <a:t>14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, are summed to produce the complexity adjustment value (CAV)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CAV is then used in the calculation of the function point (FP) of the software</a:t>
            </a: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789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4825" y="836712"/>
            <a:ext cx="8458200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Example of Function-Oriented Metrics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199456" y="1772816"/>
            <a:ext cx="8924528" cy="4114800"/>
          </a:xfrm>
        </p:spPr>
        <p:txBody>
          <a:bodyPr/>
          <a:lstStyle/>
          <a:p>
            <a:r>
              <a:rPr lang="en-US" alt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Errors per FP</a:t>
            </a:r>
          </a:p>
          <a:p>
            <a:r>
              <a:rPr lang="en-US" alt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Defects per FP</a:t>
            </a:r>
          </a:p>
          <a:p>
            <a:r>
              <a:rPr lang="en-US" alt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$ per FP</a:t>
            </a:r>
          </a:p>
          <a:p>
            <a:r>
              <a:rPr lang="en-US" alt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Pages of documentation per FP</a:t>
            </a:r>
          </a:p>
          <a:p>
            <a:r>
              <a:rPr lang="en-US" alt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FP per person month</a:t>
            </a:r>
          </a:p>
        </p:txBody>
      </p:sp>
    </p:spTree>
    <p:extLst>
      <p:ext uri="{BB962C8B-B14F-4D97-AF65-F5344CB8AC3E}">
        <p14:creationId xmlns:p14="http://schemas.microsoft.com/office/powerpoint/2010/main" val="3207813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764704"/>
            <a:ext cx="7093024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0066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FP Characteristics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99456" y="1772816"/>
            <a:ext cx="9937104" cy="4099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thaiDist" eaLnBrk="0" hangingPunct="0">
              <a:spcBef>
                <a:spcPct val="20000"/>
              </a:spcBef>
              <a:buClr>
                <a:srgbClr val="00B05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en-US" sz="3200" b="1" kern="0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Advantages: </a:t>
            </a:r>
            <a:r>
              <a:rPr lang="en-US" sz="3200" b="1" kern="0" dirty="0">
                <a:latin typeface="SP SUAN DUSIT" panose="02000000000000000000" pitchFamily="2" charset="0"/>
                <a:cs typeface="SP SUAN DUSIT" panose="02000000000000000000" pitchFamily="2" charset="0"/>
              </a:rPr>
              <a:t>language independent, based on data known early in project, good for estimation</a:t>
            </a:r>
          </a:p>
          <a:p>
            <a:pPr marL="457200" indent="-457200" algn="thaiDist" eaLnBrk="0" hangingPunct="0">
              <a:spcBef>
                <a:spcPct val="20000"/>
              </a:spcBef>
              <a:buClr>
                <a:srgbClr val="FF33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en-US" sz="3200" b="1" kern="0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Disadvantages:</a:t>
            </a:r>
            <a:r>
              <a:rPr lang="th-TH" sz="3200" b="1" kern="0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3200" b="1" kern="0" dirty="0">
                <a:latin typeface="SP SUAN DUSIT" panose="02000000000000000000" pitchFamily="2" charset="0"/>
                <a:cs typeface="SP SUAN DUSIT" panose="02000000000000000000" pitchFamily="2" charset="0"/>
              </a:rPr>
              <a:t>calculation complexity, subjective assessments, FP has no physical meaning (just a number)</a:t>
            </a:r>
          </a:p>
        </p:txBody>
      </p:sp>
    </p:spTree>
    <p:extLst>
      <p:ext uri="{BB962C8B-B14F-4D97-AF65-F5344CB8AC3E}">
        <p14:creationId xmlns:p14="http://schemas.microsoft.com/office/powerpoint/2010/main" val="3108337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764704"/>
            <a:ext cx="7772400" cy="815179"/>
          </a:xfrm>
        </p:spPr>
        <p:txBody>
          <a:bodyPr/>
          <a:lstStyle/>
          <a:p>
            <a:pPr>
              <a:defRPr/>
            </a:pPr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Qualities of a good metric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127448" y="1700808"/>
            <a:ext cx="9433048" cy="4680520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simple, precisely definable—so that it is</a:t>
            </a:r>
          </a:p>
          <a:p>
            <a:pPr marL="0" indent="0" algn="thaiDist">
              <a:buNone/>
            </a:pPr>
            <a:r>
              <a:rPr lang="th-TH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clear how the metric can be evaluated;</a:t>
            </a:r>
          </a:p>
          <a:p>
            <a:pPr marL="0" indent="0" algn="thaiDist">
              <a:buNone/>
            </a:pPr>
            <a:r>
              <a:rPr lang="th-TH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objective, to the greatest extent possible;</a:t>
            </a:r>
          </a:p>
          <a:p>
            <a:pPr marL="0" indent="0" algn="thaiDist">
              <a:buNone/>
            </a:pPr>
            <a:r>
              <a:rPr lang="th-TH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easily obtainable (i.e., at reasonable cost);</a:t>
            </a:r>
          </a:p>
          <a:p>
            <a:pPr marL="0" indent="0" algn="thaiDist">
              <a:buNone/>
            </a:pPr>
            <a:r>
              <a:rPr lang="th-TH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valid—the metric should measure what it</a:t>
            </a:r>
          </a:p>
          <a:p>
            <a:pPr marL="0" indent="0" algn="thaiDist">
              <a:buNone/>
            </a:pPr>
            <a:r>
              <a:rPr lang="th-TH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is intended to measure; and</a:t>
            </a:r>
          </a:p>
          <a:p>
            <a:pPr marL="0" indent="0" algn="thaiDist">
              <a:buNone/>
            </a:pPr>
            <a:r>
              <a:rPr lang="th-TH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robust—relatively insensitive to (intuitively)</a:t>
            </a:r>
          </a:p>
          <a:p>
            <a:pPr marL="0" indent="0" algn="thaiDist">
              <a:buNone/>
            </a:pPr>
            <a:r>
              <a:rPr lang="th-TH" altLang="th-TH" sz="3200" b="1">
                <a:latin typeface="SP SUAN DUSIT" panose="02000000000000000000" pitchFamily="2" charset="0"/>
                <a:cs typeface="SP SUAN DUSIT" panose="02000000000000000000" pitchFamily="2" charset="0"/>
              </a:rPr>
              <a:t>8. </a:t>
            </a:r>
            <a:r>
              <a:rPr lang="en-US" altLang="th-TH" sz="3200" b="1">
                <a:latin typeface="SP SUAN DUSIT" panose="02000000000000000000" pitchFamily="2" charset="0"/>
                <a:cs typeface="SP SUAN DUSIT" panose="02000000000000000000" pitchFamily="2" charset="0"/>
              </a:rPr>
              <a:t>insignificant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changes in the process or product.</a:t>
            </a:r>
          </a:p>
        </p:txBody>
      </p:sp>
    </p:spTree>
    <p:extLst>
      <p:ext uri="{BB962C8B-B14F-4D97-AF65-F5344CB8AC3E}">
        <p14:creationId xmlns:p14="http://schemas.microsoft.com/office/powerpoint/2010/main" val="760705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green and black text with a question mark and a question mark&#10;&#10;Description automatically generated">
            <a:extLst>
              <a:ext uri="{FF2B5EF4-FFF2-40B4-BE49-F238E27FC236}">
                <a16:creationId xmlns:a16="http://schemas.microsoft.com/office/drawing/2014/main" id="{7A16B1C3-C91E-A47C-3345-AFD0FE71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742252"/>
            <a:ext cx="6912217" cy="3904737"/>
          </a:xfrm>
          <a:prstGeom prst="rect">
            <a:avLst/>
          </a:prstGeom>
        </p:spPr>
      </p:pic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844350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Definitions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145309" y="1739491"/>
            <a:ext cx="10063259" cy="4114800"/>
          </a:xfrm>
        </p:spPr>
        <p:txBody>
          <a:bodyPr>
            <a:normAutofit/>
          </a:bodyPr>
          <a:lstStyle/>
          <a:p>
            <a:pPr algn="thaiDist">
              <a:spcBef>
                <a:spcPts val="0"/>
              </a:spcBef>
              <a:spcAft>
                <a:spcPts val="0"/>
              </a:spcAft>
            </a:pPr>
            <a:r>
              <a:rPr lang="en-US" altLang="th-TH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Measure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- Quantitative indication of the extent, amount, dimension, capacity or size of some attribute of a product or process</a:t>
            </a:r>
          </a:p>
          <a:p>
            <a:pPr algn="thaiDist">
              <a:spcBef>
                <a:spcPts val="0"/>
              </a:spcBef>
              <a:spcAft>
                <a:spcPts val="0"/>
              </a:spcAft>
            </a:pPr>
            <a:r>
              <a:rPr lang="en-US" alt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Measurement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The act of determining a measure</a:t>
            </a:r>
          </a:p>
          <a:p>
            <a:pPr algn="thaiDist">
              <a:spcBef>
                <a:spcPts val="0"/>
              </a:spcBef>
              <a:spcAft>
                <a:spcPts val="0"/>
              </a:spcAft>
            </a:pPr>
            <a:r>
              <a:rPr lang="en-US" alt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Metric 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A quantitative measure of the degree to which a system, component, or process possesses a given attribute (IEEE Standard Glossary of Software Engineering Terms)</a:t>
            </a:r>
          </a:p>
          <a:p>
            <a:pPr algn="thaiDist">
              <a:spcBef>
                <a:spcPts val="0"/>
              </a:spcBef>
              <a:spcAft>
                <a:spcPts val="0"/>
              </a:spcAft>
            </a:pPr>
            <a:r>
              <a:rPr lang="en-US" alt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Indicator</a:t>
            </a: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– An indicator is a metric or combination of metrics that provide insight into the software process, a software project or the product itself.</a:t>
            </a:r>
          </a:p>
          <a:p>
            <a:pPr algn="thaiDist">
              <a:spcBef>
                <a:spcPts val="0"/>
              </a:spcBef>
              <a:spcAft>
                <a:spcPts val="0"/>
              </a:spcAft>
            </a:pPr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>
              <a:spcBef>
                <a:spcPts val="0"/>
              </a:spcBef>
              <a:spcAft>
                <a:spcPts val="0"/>
              </a:spcAft>
            </a:pPr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5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Why Do We Measure?</a:t>
            </a:r>
          </a:p>
        </p:txBody>
      </p:sp>
      <p:sp>
        <p:nvSpPr>
          <p:cNvPr id="15363" name="Content Placeholder 1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To indicate the quality of the product.</a:t>
            </a:r>
          </a:p>
          <a:p>
            <a:pPr algn="just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To assess the productivity of the people who produce the product</a:t>
            </a:r>
          </a:p>
          <a:p>
            <a:pPr algn="just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To assess the benefits derived from new software engineering methods and tools</a:t>
            </a:r>
          </a:p>
          <a:p>
            <a:pPr algn="just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To form a baseline for estimation</a:t>
            </a:r>
          </a:p>
          <a:p>
            <a:pPr algn="just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To help justify requests for new tools or additional training</a:t>
            </a: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655" y="764704"/>
            <a:ext cx="7533393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Types of Metrics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Process Metrics </a:t>
            </a:r>
          </a:p>
          <a:p>
            <a:pPr marL="0" indent="0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Product Metrics</a:t>
            </a:r>
          </a:p>
          <a:p>
            <a:pPr marL="0" indent="0">
              <a:buNone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Project Metrics</a:t>
            </a:r>
          </a:p>
        </p:txBody>
      </p:sp>
    </p:spTree>
    <p:extLst>
      <p:ext uri="{BB962C8B-B14F-4D97-AF65-F5344CB8AC3E}">
        <p14:creationId xmlns:p14="http://schemas.microsoft.com/office/powerpoint/2010/main" val="345752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92696"/>
            <a:ext cx="7772400" cy="86409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Process Metrics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Process metrics are measures of the software development process, such as 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Overall development time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Type of methodology used</a:t>
            </a:r>
          </a:p>
          <a:p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Process metrics are collected across all projects and over long periods of time. </a:t>
            </a:r>
          </a:p>
          <a:p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Their intent is to provide indicators that lead to long-term software process improvement.</a:t>
            </a:r>
          </a:p>
        </p:txBody>
      </p:sp>
    </p:spTree>
    <p:extLst>
      <p:ext uri="{BB962C8B-B14F-4D97-AF65-F5344CB8AC3E}">
        <p14:creationId xmlns:p14="http://schemas.microsoft.com/office/powerpoint/2010/main" val="2541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1127448" y="1844824"/>
            <a:ext cx="9361040" cy="4114800"/>
          </a:xfrm>
        </p:spPr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To improve any process, the rational way is: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Measure Specific attributes of the process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Derive meaningful metrics from  these attributes.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 these metrics to provide indicators.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The indicators lead to a strategy for improvement.</a:t>
            </a:r>
          </a:p>
          <a:p>
            <a:pPr lvl="1"/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/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/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/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/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7448" y="764704"/>
            <a:ext cx="8388424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Process Metrics &amp; Software Process Improvement</a:t>
            </a:r>
          </a:p>
        </p:txBody>
      </p:sp>
    </p:spTree>
    <p:extLst>
      <p:ext uri="{BB962C8B-B14F-4D97-AF65-F5344CB8AC3E}">
        <p14:creationId xmlns:p14="http://schemas.microsoft.com/office/powerpoint/2010/main" val="1541919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908720"/>
            <a:ext cx="7595402" cy="6983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Factors Affecting Software Quality 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23958" r="32500" b="17708"/>
          <a:stretch>
            <a:fillRect/>
          </a:stretch>
        </p:blipFill>
        <p:spPr bwMode="auto">
          <a:xfrm>
            <a:off x="2495600" y="1844824"/>
            <a:ext cx="6336704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3353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226" y="762000"/>
            <a:ext cx="8704189" cy="8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How to Measure Effectiveness of a Software Process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127448" y="1772816"/>
            <a:ext cx="9361040" cy="4323184"/>
          </a:xfrm>
        </p:spPr>
        <p:txBody>
          <a:bodyPr>
            <a:normAutofit fontScale="92500"/>
          </a:bodyPr>
          <a:lstStyle/>
          <a:p>
            <a:pPr algn="thaiDist"/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We measure the effectiveness of a software process indirectly</a:t>
            </a:r>
          </a:p>
          <a:p>
            <a:pPr algn="thaiDist"/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We derive a set of metrics based on the outcomes that can be derived from the process.</a:t>
            </a:r>
          </a:p>
          <a:p>
            <a:pPr algn="thaiDist"/>
            <a:r>
              <a:rPr lang="en-US" altLang="th-TH" sz="28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Outcomes include</a:t>
            </a:r>
          </a:p>
          <a:p>
            <a:pPr lvl="1" algn="thaiDist"/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Errors uncovered before release of the software</a:t>
            </a:r>
          </a:p>
          <a:p>
            <a:pPr lvl="1" algn="thaiDist"/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Defects delivered to and reported by end-users</a:t>
            </a:r>
          </a:p>
          <a:p>
            <a:pPr lvl="1" algn="thaiDist"/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Work products delivered (productivity)</a:t>
            </a:r>
          </a:p>
          <a:p>
            <a:pPr lvl="1" algn="thaiDist"/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Human effort expended</a:t>
            </a:r>
          </a:p>
          <a:p>
            <a:pPr lvl="1" algn="thaiDist"/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Calendar time expended etc.</a:t>
            </a:r>
          </a:p>
          <a:p>
            <a:pPr lvl="1" algn="thaiDist"/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Conformance to schedule</a:t>
            </a:r>
          </a:p>
          <a:p>
            <a:pPr lvl="1" algn="thaiDist"/>
            <a:endParaRPr lang="en-US" alt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 algn="thaiDist"/>
            <a:endParaRPr lang="en-US" alt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 algn="thaiDist"/>
            <a:endParaRPr lang="en-US" alt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4875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1958</TotalTime>
  <Words>1482</Words>
  <Application>Microsoft Office PowerPoint</Application>
  <PresentationFormat>Widescreen</PresentationFormat>
  <Paragraphs>167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Calibri</vt:lpstr>
      <vt:lpstr>Calibri Light</vt:lpstr>
      <vt:lpstr>Cordia New</vt:lpstr>
      <vt:lpstr>CordiaUPC</vt:lpstr>
      <vt:lpstr>Monotype Sorts</vt:lpstr>
      <vt:lpstr>SP SUAN DUSIT</vt:lpstr>
      <vt:lpstr>Wingdings</vt:lpstr>
      <vt:lpstr>Retrospect</vt:lpstr>
      <vt:lpstr>Chapter 6   Software Metrics</vt:lpstr>
      <vt:lpstr>Outline of this presentation</vt:lpstr>
      <vt:lpstr>Definitions</vt:lpstr>
      <vt:lpstr>Why Do We Measure?</vt:lpstr>
      <vt:lpstr>Types of Metrics</vt:lpstr>
      <vt:lpstr>Process Metrics</vt:lpstr>
      <vt:lpstr>Process Metrics &amp; Software Process Improvement</vt:lpstr>
      <vt:lpstr>Factors Affecting Software Quality </vt:lpstr>
      <vt:lpstr>How to Measure Effectiveness of a Software Process</vt:lpstr>
      <vt:lpstr>Project Metrics</vt:lpstr>
      <vt:lpstr>PowerPoint Presentation</vt:lpstr>
      <vt:lpstr>PowerPoint Presentation</vt:lpstr>
      <vt:lpstr>Types of Software Measurements</vt:lpstr>
      <vt:lpstr>An example</vt:lpstr>
      <vt:lpstr>Normalization of Metrics</vt:lpstr>
      <vt:lpstr>Size-Oriented Metrics</vt:lpstr>
      <vt:lpstr>From the above data, simple size oriented metrics can be developed for each Project</vt:lpstr>
      <vt:lpstr>Function-Oriented Metrics</vt:lpstr>
      <vt:lpstr>Steps In Calculating FP</vt:lpstr>
      <vt:lpstr>Function Point Metrics</vt:lpstr>
      <vt:lpstr>Software information domain values</vt:lpstr>
      <vt:lpstr>Rate Complexity Factors</vt:lpstr>
      <vt:lpstr>Complexity Adjustment Factors</vt:lpstr>
      <vt:lpstr>PowerPoint Presentation</vt:lpstr>
      <vt:lpstr>Complexity Adjustment Value</vt:lpstr>
      <vt:lpstr>Example of Function-Oriented Metrics</vt:lpstr>
      <vt:lpstr>FP Characteristics</vt:lpstr>
      <vt:lpstr>Qualities of a good metric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Software Development</dc:title>
  <dc:creator>Somnuk Keretho</dc:creator>
  <cp:lastModifiedBy>Juthawut Chantaramalee</cp:lastModifiedBy>
  <cp:revision>279</cp:revision>
  <dcterms:created xsi:type="dcterms:W3CDTF">1997-11-07T14:07:18Z</dcterms:created>
  <dcterms:modified xsi:type="dcterms:W3CDTF">2025-03-05T03:22:03Z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sk@nontri.ku.ac.th</vt:lpwstr>
  </property>
  <property fmtid="{D5CDD505-2E9C-101B-9397-08002B2CF9AE}" pid="8" name="HomePage">
    <vt:lpwstr>http://www.cpe.ku.ac.th/~sk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D:\204541</vt:lpwstr>
  </property>
</Properties>
</file>